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Corbel" panose="020B05030202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0">
          <p15:clr>
            <a:srgbClr val="A4A3A4"/>
          </p15:clr>
        </p15:guide>
        <p15:guide id="2" pos="7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gRmNnOp1J1Nt3Nl2qAC/GnWpc2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61C19B-472F-43AB-84C1-0B9179D4AC53}">
  <a:tblStyle styleId="{A261C19B-472F-43AB-84C1-0B9179D4AC53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612"/>
      </p:cViewPr>
      <p:guideLst>
        <p:guide orient="horz" pos="1310"/>
        <p:guide pos="7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3" name="Google Shape;323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8" name="Google Shape;34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7" name="Google Shape;377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06" name="Google Shape;40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4" name="Google Shape;42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8" name="Google Shape;458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7" name="Google Shape;467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3" name="Google Shape;24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3" name="Google Shape;473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6" name="Google Shape;486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0" name="Google Shape;50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8" name="Google Shape;508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5" name="Google Shape;515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5" name="Google Shape;525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6" name="Google Shape;536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0" name="Google Shape;550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1" name="Google Shape;25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2" name="Google Shape;562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0" name="Google Shape;26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0" name="Google Shape;27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0" name="Google Shape;28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3" name="Google Shape;29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1" name="Google Shape;301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2" name="Google Shape;312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4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26" name="Google Shape;26;p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1" name="Google Shape;31;p34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dt" idx="10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ftr" idx="11"/>
          </p:nvPr>
        </p:nvSpPr>
        <p:spPr>
          <a:xfrm rot="5400000">
            <a:off x="8951976" y="3227832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noramic Picture with Caption">
  <p:cSld name="Panoramic Picture with Ca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4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1" name="Google Shape;121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3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3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3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7" name="Google Shape;127;p4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8" name="Google Shape;128;p43"/>
          <p:cNvSpPr txBox="1"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3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1154957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44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37" name="Google Shape;137;p4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4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2" name="Google Shape;142;p44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4" name="Google Shape;144;p44"/>
          <p:cNvSpPr txBox="1"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1"/>
          </p:nvPr>
        </p:nvSpPr>
        <p:spPr>
          <a:xfrm>
            <a:off x="1152144" y="3547872"/>
            <a:ext cx="8825659" cy="247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4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2" name="Google Shape;152;p4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5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5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5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8" name="Google Shape;158;p4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9" name="Google Shape;159;p45"/>
          <p:cNvSpPr txBox="1"/>
          <p:nvPr/>
        </p:nvSpPr>
        <p:spPr>
          <a:xfrm>
            <a:off x="898295" y="596767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0" name="Google Shape;160;p45"/>
          <p:cNvSpPr txBox="1"/>
          <p:nvPr/>
        </p:nvSpPr>
        <p:spPr>
          <a:xfrm>
            <a:off x="9715063" y="2629300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61" name="Google Shape;161;p45"/>
          <p:cNvSpPr txBox="1"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5"/>
          <p:cNvSpPr txBox="1">
            <a:spLocks noGrp="1"/>
          </p:cNvSpPr>
          <p:nvPr>
            <p:ph type="body" idx="1"/>
          </p:nvPr>
        </p:nvSpPr>
        <p:spPr>
          <a:xfrm>
            <a:off x="1945945" y="3679987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2"/>
          </p:nvPr>
        </p:nvSpPr>
        <p:spPr>
          <a:xfrm>
            <a:off x="1154954" y="5029198"/>
            <a:ext cx="8825659" cy="99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5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4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70" name="Google Shape;170;p4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6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6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6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6" name="Google Shape;176;p4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7" name="Google Shape;177;p46"/>
          <p:cNvSpPr txBox="1"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6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47"/>
          <p:cNvSpPr txBox="1">
            <a:spLocks noGrp="1"/>
          </p:cNvSpPr>
          <p:nvPr>
            <p:ph type="body" idx="2"/>
          </p:nvPr>
        </p:nvSpPr>
        <p:spPr>
          <a:xfrm>
            <a:off x="1154954" y="3179764"/>
            <a:ext cx="3129168" cy="284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7" name="Google Shape;187;p47"/>
          <p:cNvSpPr txBox="1">
            <a:spLocks noGrp="1"/>
          </p:cNvSpPr>
          <p:nvPr>
            <p:ph type="body" idx="3"/>
          </p:nvPr>
        </p:nvSpPr>
        <p:spPr>
          <a:xfrm>
            <a:off x="4512721" y="2603500"/>
            <a:ext cx="3145380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4"/>
          </p:nvPr>
        </p:nvSpPr>
        <p:spPr>
          <a:xfrm>
            <a:off x="4512721" y="3179764"/>
            <a:ext cx="3145380" cy="284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body" idx="5"/>
          </p:nvPr>
        </p:nvSpPr>
        <p:spPr>
          <a:xfrm>
            <a:off x="7886700" y="2595032"/>
            <a:ext cx="3161029" cy="58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47"/>
          <p:cNvSpPr txBox="1">
            <a:spLocks noGrp="1"/>
          </p:cNvSpPr>
          <p:nvPr>
            <p:ph type="body" idx="6"/>
          </p:nvPr>
        </p:nvSpPr>
        <p:spPr>
          <a:xfrm>
            <a:off x="7886700" y="3179764"/>
            <a:ext cx="3161029" cy="284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91" name="Google Shape;191;p47"/>
          <p:cNvCxnSpPr/>
          <p:nvPr/>
        </p:nvCxnSpPr>
        <p:spPr>
          <a:xfrm>
            <a:off x="4384991" y="2603500"/>
            <a:ext cx="32564" cy="3423554"/>
          </a:xfrm>
          <a:prstGeom prst="straightConnector1">
            <a:avLst/>
          </a:prstGeom>
          <a:noFill/>
          <a:ln w="12700" cap="flat" cmpd="sng">
            <a:solidFill>
              <a:schemeClr val="dk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47"/>
          <p:cNvCxnSpPr/>
          <p:nvPr/>
        </p:nvCxnSpPr>
        <p:spPr>
          <a:xfrm>
            <a:off x="7775824" y="2603500"/>
            <a:ext cx="0" cy="3423554"/>
          </a:xfrm>
          <a:prstGeom prst="straightConnector1">
            <a:avLst/>
          </a:prstGeom>
          <a:noFill/>
          <a:ln w="12700" cap="flat" cmpd="sng">
            <a:solidFill>
              <a:schemeClr val="dk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47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Google Shape;199;p48"/>
          <p:cNvSpPr>
            <a:spLocks noGrp="1"/>
          </p:cNvSpPr>
          <p:nvPr>
            <p:ph type="pic" idx="2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body" idx="3"/>
          </p:nvPr>
        </p:nvSpPr>
        <p:spPr>
          <a:xfrm>
            <a:off x="1154954" y="5109107"/>
            <a:ext cx="3050438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body" idx="4"/>
          </p:nvPr>
        </p:nvSpPr>
        <p:spPr>
          <a:xfrm>
            <a:off x="4568865" y="4532842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48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3" name="Google Shape;203;p48"/>
          <p:cNvSpPr txBox="1">
            <a:spLocks noGrp="1"/>
          </p:cNvSpPr>
          <p:nvPr>
            <p:ph type="body" idx="6"/>
          </p:nvPr>
        </p:nvSpPr>
        <p:spPr>
          <a:xfrm>
            <a:off x="4568865" y="5109108"/>
            <a:ext cx="3050438" cy="912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4" name="Google Shape;204;p48"/>
          <p:cNvSpPr txBox="1">
            <a:spLocks noGrp="1"/>
          </p:cNvSpPr>
          <p:nvPr>
            <p:ph type="body" idx="7"/>
          </p:nvPr>
        </p:nvSpPr>
        <p:spPr>
          <a:xfrm>
            <a:off x="7983433" y="4532842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5" name="Google Shape;205;p48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body" idx="9"/>
          </p:nvPr>
        </p:nvSpPr>
        <p:spPr>
          <a:xfrm>
            <a:off x="7983433" y="5109107"/>
            <a:ext cx="3050438" cy="91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7" name="Google Shape;207;p48"/>
          <p:cNvCxnSpPr/>
          <p:nvPr/>
        </p:nvCxnSpPr>
        <p:spPr>
          <a:xfrm>
            <a:off x="4384245" y="2603500"/>
            <a:ext cx="1" cy="3461811"/>
          </a:xfrm>
          <a:prstGeom prst="straightConnector1">
            <a:avLst/>
          </a:prstGeom>
          <a:noFill/>
          <a:ln w="12700" cap="flat" cmpd="sng">
            <a:solidFill>
              <a:schemeClr val="dk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48"/>
          <p:cNvCxnSpPr/>
          <p:nvPr/>
        </p:nvCxnSpPr>
        <p:spPr>
          <a:xfrm>
            <a:off x="7807352" y="2603500"/>
            <a:ext cx="0" cy="3461811"/>
          </a:xfrm>
          <a:prstGeom prst="straightConnector1">
            <a:avLst/>
          </a:prstGeom>
          <a:noFill/>
          <a:ln w="12700" cap="flat" cmpd="sng">
            <a:solidFill>
              <a:schemeClr val="dk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48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8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9"/>
          <p:cNvSpPr txBox="1">
            <a:spLocks noGrp="1"/>
          </p:cNvSpPr>
          <p:nvPr>
            <p:ph type="body" idx="1"/>
          </p:nvPr>
        </p:nvSpPr>
        <p:spPr>
          <a:xfrm rot="5400000">
            <a:off x="3855400" y="-105413"/>
            <a:ext cx="3424768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15" name="Google Shape;215;p49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50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220" name="Google Shape;220;p5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0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0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0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0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27" name="Google Shape;227;p5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28" name="Google Shape;228;p50"/>
          <p:cNvSpPr txBox="1">
            <a:spLocks noGrp="1"/>
          </p:cNvSpPr>
          <p:nvPr>
            <p:ph type="title"/>
          </p:nvPr>
        </p:nvSpPr>
        <p:spPr>
          <a:xfrm rot="5400000">
            <a:off x="6923244" y="2931978"/>
            <a:ext cx="4748591" cy="144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0"/>
          <p:cNvSpPr txBox="1">
            <a:spLocks noGrp="1"/>
          </p:cNvSpPr>
          <p:nvPr>
            <p:ph type="body" idx="1"/>
          </p:nvPr>
        </p:nvSpPr>
        <p:spPr>
          <a:xfrm rot="5400000">
            <a:off x="1908671" y="524748"/>
            <a:ext cx="4748591" cy="62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30" name="Google Shape;230;p50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0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45" name="Google Shape;45;p3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6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6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6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2" name="Google Shape;52;p3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3" name="Google Shape;53;p36"/>
          <p:cNvSpPr txBox="1"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6"/>
          <p:cNvSpPr txBox="1"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body" idx="2"/>
          </p:nvPr>
        </p:nvSpPr>
        <p:spPr>
          <a:xfrm>
            <a:off x="1154954" y="3198448"/>
            <a:ext cx="4828032" cy="284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body" idx="3"/>
          </p:nvPr>
        </p:nvSpPr>
        <p:spPr>
          <a:xfrm>
            <a:off x="6208776" y="2606040"/>
            <a:ext cx="48280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body" idx="4"/>
          </p:nvPr>
        </p:nvSpPr>
        <p:spPr>
          <a:xfrm>
            <a:off x="6208711" y="3187921"/>
            <a:ext cx="4825160" cy="285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8032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body" idx="2"/>
          </p:nvPr>
        </p:nvSpPr>
        <p:spPr>
          <a:xfrm>
            <a:off x="6208776" y="2603500"/>
            <a:ext cx="482803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4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87" name="Google Shape;87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1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1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1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1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41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5" name="Google Shape;95;p41"/>
          <p:cNvSpPr txBox="1"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>
            <a:off x="5779008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2793159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42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4" name="Google Shape;104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2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2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0" name="Google Shape;110;p42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2" name="Google Shape;112;p42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2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Google Shape;114;p42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5" name="Google Shape;115;p42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2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Google Shape;11;p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3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5F9C9D">
                    <a:alpha val="6666"/>
                  </a:srgbClr>
                </a:gs>
                <a:gs pos="36000">
                  <a:srgbClr val="5F9C9D">
                    <a:alpha val="5882"/>
                  </a:srgbClr>
                </a:gs>
                <a:gs pos="69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3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>
              <a:gsLst>
                <a:gs pos="0">
                  <a:srgbClr val="5F9C9D">
                    <a:alpha val="13725"/>
                  </a:srgbClr>
                </a:gs>
                <a:gs pos="36000">
                  <a:srgbClr val="5F9C9D">
                    <a:alpha val="6666"/>
                  </a:srgbClr>
                </a:gs>
                <a:gs pos="66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33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5F9C9D">
                    <a:alpha val="10980"/>
                  </a:srgbClr>
                </a:gs>
                <a:gs pos="36000">
                  <a:srgbClr val="5F9C9D">
                    <a:alpha val="9803"/>
                  </a:srgbClr>
                </a:gs>
                <a:gs pos="75000">
                  <a:srgbClr val="5F9C9D">
                    <a:alpha val="0"/>
                  </a:srgbClr>
                </a:gs>
                <a:gs pos="100000">
                  <a:srgbClr val="5F9C9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3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3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" name="Google Shape;17;p3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3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asings.ne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manz/pen/ByEyda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mezeta.com/articulos/animar-personajes-con-animaciones-cs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gscars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INTERFACES DE USUARIO E INTERACCIÓN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1027" y="3821005"/>
            <a:ext cx="2212219" cy="22122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10"/>
          <p:cNvGrpSpPr/>
          <p:nvPr/>
        </p:nvGrpSpPr>
        <p:grpSpPr>
          <a:xfrm>
            <a:off x="1884358" y="4397825"/>
            <a:ext cx="5415124" cy="1973952"/>
            <a:chOff x="248210" y="4664940"/>
            <a:chExt cx="5415124" cy="1973952"/>
          </a:xfrm>
        </p:grpSpPr>
        <p:cxnSp>
          <p:nvCxnSpPr>
            <p:cNvPr id="327" name="Google Shape;327;p10"/>
            <p:cNvCxnSpPr/>
            <p:nvPr/>
          </p:nvCxnSpPr>
          <p:spPr>
            <a:xfrm rot="10800000" flipH="1">
              <a:off x="661819" y="6111817"/>
              <a:ext cx="4493656" cy="21075"/>
            </a:xfrm>
            <a:prstGeom prst="straightConnector1">
              <a:avLst/>
            </a:prstGeom>
            <a:noFill/>
            <a:ln w="38100" cap="flat" cmpd="sng">
              <a:solidFill>
                <a:srgbClr val="B5DADD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28" name="Google Shape;328;p10"/>
            <p:cNvCxnSpPr/>
            <p:nvPr/>
          </p:nvCxnSpPr>
          <p:spPr>
            <a:xfrm rot="10800000" flipH="1">
              <a:off x="661820" y="5992901"/>
              <a:ext cx="1852" cy="244648"/>
            </a:xfrm>
            <a:prstGeom prst="straightConnector1">
              <a:avLst/>
            </a:prstGeom>
            <a:noFill/>
            <a:ln w="38100" cap="flat" cmpd="sng">
              <a:solidFill>
                <a:srgbClr val="B5DAD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9" name="Google Shape;329;p10"/>
            <p:cNvCxnSpPr/>
            <p:nvPr/>
          </p:nvCxnSpPr>
          <p:spPr>
            <a:xfrm rot="10800000" flipH="1">
              <a:off x="1450787" y="5992901"/>
              <a:ext cx="1852" cy="244648"/>
            </a:xfrm>
            <a:prstGeom prst="straightConnector1">
              <a:avLst/>
            </a:prstGeom>
            <a:noFill/>
            <a:ln w="38100" cap="flat" cmpd="sng">
              <a:solidFill>
                <a:srgbClr val="B5DAD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10"/>
            <p:cNvCxnSpPr/>
            <p:nvPr/>
          </p:nvCxnSpPr>
          <p:spPr>
            <a:xfrm rot="10800000" flipH="1">
              <a:off x="2254910" y="5986891"/>
              <a:ext cx="1852" cy="244648"/>
            </a:xfrm>
            <a:prstGeom prst="straightConnector1">
              <a:avLst/>
            </a:prstGeom>
            <a:noFill/>
            <a:ln w="38100" cap="flat" cmpd="sng">
              <a:solidFill>
                <a:srgbClr val="B5DAD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10"/>
            <p:cNvCxnSpPr/>
            <p:nvPr/>
          </p:nvCxnSpPr>
          <p:spPr>
            <a:xfrm rot="10800000" flipH="1">
              <a:off x="3100103" y="5983595"/>
              <a:ext cx="1852" cy="244648"/>
            </a:xfrm>
            <a:prstGeom prst="straightConnector1">
              <a:avLst/>
            </a:prstGeom>
            <a:noFill/>
            <a:ln w="38100" cap="flat" cmpd="sng">
              <a:solidFill>
                <a:srgbClr val="B5DAD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10"/>
            <p:cNvCxnSpPr/>
            <p:nvPr/>
          </p:nvCxnSpPr>
          <p:spPr>
            <a:xfrm rot="10800000" flipH="1">
              <a:off x="3866394" y="5992901"/>
              <a:ext cx="1852" cy="244648"/>
            </a:xfrm>
            <a:prstGeom prst="straightConnector1">
              <a:avLst/>
            </a:prstGeom>
            <a:noFill/>
            <a:ln w="38100" cap="flat" cmpd="sng">
              <a:solidFill>
                <a:srgbClr val="B5DAD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10"/>
            <p:cNvCxnSpPr/>
            <p:nvPr/>
          </p:nvCxnSpPr>
          <p:spPr>
            <a:xfrm rot="10800000" flipH="1">
              <a:off x="4733554" y="5983595"/>
              <a:ext cx="1852" cy="244648"/>
            </a:xfrm>
            <a:prstGeom prst="straightConnector1">
              <a:avLst/>
            </a:prstGeom>
            <a:noFill/>
            <a:ln w="38100" cap="flat" cmpd="sng">
              <a:solidFill>
                <a:srgbClr val="B5DAD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4" name="Google Shape;334;p10"/>
            <p:cNvSpPr txBox="1"/>
            <p:nvPr/>
          </p:nvSpPr>
          <p:spPr>
            <a:xfrm>
              <a:off x="522746" y="5641484"/>
              <a:ext cx="39376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6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6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0"/>
            <p:cNvSpPr txBox="1"/>
            <p:nvPr/>
          </p:nvSpPr>
          <p:spPr>
            <a:xfrm>
              <a:off x="1302124" y="5648337"/>
              <a:ext cx="4036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6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6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0"/>
            <p:cNvSpPr txBox="1"/>
            <p:nvPr/>
          </p:nvSpPr>
          <p:spPr>
            <a:xfrm>
              <a:off x="2108108" y="5637239"/>
              <a:ext cx="4036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6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6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0"/>
            <p:cNvSpPr txBox="1"/>
            <p:nvPr/>
          </p:nvSpPr>
          <p:spPr>
            <a:xfrm>
              <a:off x="2956190" y="5633892"/>
              <a:ext cx="4036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6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6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0"/>
            <p:cNvSpPr txBox="1"/>
            <p:nvPr/>
          </p:nvSpPr>
          <p:spPr>
            <a:xfrm>
              <a:off x="3716386" y="5641484"/>
              <a:ext cx="4036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6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6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0"/>
            <p:cNvSpPr txBox="1"/>
            <p:nvPr/>
          </p:nvSpPr>
          <p:spPr>
            <a:xfrm>
              <a:off x="4564468" y="5655368"/>
              <a:ext cx="4036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-US" sz="1600" i="1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6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0"/>
            <p:cNvSpPr txBox="1"/>
            <p:nvPr/>
          </p:nvSpPr>
          <p:spPr>
            <a:xfrm>
              <a:off x="4798131" y="6300338"/>
              <a:ext cx="8652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tiempo</a:t>
              </a:r>
              <a:endParaRPr sz="16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1" name="Google Shape;341;p10"/>
            <p:cNvPicPr preferRelativeResize="0"/>
            <p:nvPr/>
          </p:nvPicPr>
          <p:blipFill rotWithShape="1">
            <a:blip r:embed="rId4">
              <a:alphaModFix/>
            </a:blip>
            <a:srcRect t="44796" b="-585"/>
            <a:stretch/>
          </p:blipFill>
          <p:spPr>
            <a:xfrm>
              <a:off x="248210" y="4664940"/>
              <a:ext cx="4907265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10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Keyframe clásico (spritesheet)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"/>
          <p:cNvSpPr txBox="1">
            <a:spLocks noGrp="1"/>
          </p:cNvSpPr>
          <p:nvPr>
            <p:ph type="body" idx="1"/>
          </p:nvPr>
        </p:nvSpPr>
        <p:spPr>
          <a:xfrm>
            <a:off x="977078" y="2323744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Secuencia de cuadros (frames) mostrados en secuencia para dar sensación de continuidad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 clásico de animación (Dibujos animados y videojuegos)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Primera animación en 1902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10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Keyframe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1"/>
          <p:cNvSpPr txBox="1">
            <a:spLocks noGrp="1"/>
          </p:cNvSpPr>
          <p:nvPr>
            <p:ph type="body" idx="1"/>
          </p:nvPr>
        </p:nvSpPr>
        <p:spPr>
          <a:xfrm>
            <a:off x="1136260" y="2203841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Basadas en “cuadros claves” keyframe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1"/>
          <p:cNvCxnSpPr/>
          <p:nvPr/>
        </p:nvCxnSpPr>
        <p:spPr>
          <a:xfrm>
            <a:off x="736847" y="6143350"/>
            <a:ext cx="10901778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53" name="Google Shape;353;p11" descr="Ball PNG Image File | PNG 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072" y="2836045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1" descr="Ball PNG Image File | PNG 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915" y="4730756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1" descr="Ball PNG Image File | PNG 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1938" y="3225368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1" descr="Ball PNG Image File | PNG 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8158" y="4737852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1" descr="Ball PNG Image File | PNG 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3904" y="3409463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1" descr="Ball PNG Image File | PNG 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0987" y="4749839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1" descr="Ball PNG Image File | PNG 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4635" y="957452"/>
            <a:ext cx="1102471" cy="1108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11"/>
          <p:cNvCxnSpPr>
            <a:stCxn id="353" idx="2"/>
          </p:cNvCxnSpPr>
          <p:nvPr/>
        </p:nvCxnSpPr>
        <p:spPr>
          <a:xfrm>
            <a:off x="1914307" y="3945014"/>
            <a:ext cx="0" cy="21984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61" name="Google Shape;361;p11"/>
          <p:cNvCxnSpPr/>
          <p:nvPr/>
        </p:nvCxnSpPr>
        <p:spPr>
          <a:xfrm>
            <a:off x="4834751" y="4334337"/>
            <a:ext cx="0" cy="1809013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62" name="Google Shape;362;p11"/>
          <p:cNvCxnSpPr>
            <a:stCxn id="354" idx="2"/>
          </p:cNvCxnSpPr>
          <p:nvPr/>
        </p:nvCxnSpPr>
        <p:spPr>
          <a:xfrm>
            <a:off x="3123151" y="5839725"/>
            <a:ext cx="0" cy="3225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63" name="Google Shape;363;p11"/>
          <p:cNvCxnSpPr>
            <a:stCxn id="356" idx="2"/>
          </p:cNvCxnSpPr>
          <p:nvPr/>
        </p:nvCxnSpPr>
        <p:spPr>
          <a:xfrm>
            <a:off x="6479393" y="5846821"/>
            <a:ext cx="0" cy="2964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64" name="Google Shape;364;p11"/>
          <p:cNvCxnSpPr>
            <a:stCxn id="357" idx="2"/>
          </p:cNvCxnSpPr>
          <p:nvPr/>
        </p:nvCxnSpPr>
        <p:spPr>
          <a:xfrm>
            <a:off x="8215139" y="4518432"/>
            <a:ext cx="24600" cy="16248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65" name="Google Shape;365;p11"/>
          <p:cNvCxnSpPr/>
          <p:nvPr/>
        </p:nvCxnSpPr>
        <p:spPr>
          <a:xfrm>
            <a:off x="11014081" y="2057400"/>
            <a:ext cx="0" cy="408595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66" name="Google Shape;366;p11"/>
          <p:cNvCxnSpPr/>
          <p:nvPr/>
        </p:nvCxnSpPr>
        <p:spPr>
          <a:xfrm>
            <a:off x="10012222" y="5839725"/>
            <a:ext cx="0" cy="303625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67" name="Google Shape;367;p11"/>
          <p:cNvSpPr txBox="1"/>
          <p:nvPr/>
        </p:nvSpPr>
        <p:spPr>
          <a:xfrm>
            <a:off x="1621344" y="617116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1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11"/>
          <p:cNvSpPr txBox="1"/>
          <p:nvPr/>
        </p:nvSpPr>
        <p:spPr>
          <a:xfrm>
            <a:off x="2830187" y="6143350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2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p11"/>
          <p:cNvSpPr txBox="1"/>
          <p:nvPr/>
        </p:nvSpPr>
        <p:spPr>
          <a:xfrm>
            <a:off x="4570210" y="616228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p11"/>
          <p:cNvSpPr txBox="1"/>
          <p:nvPr/>
        </p:nvSpPr>
        <p:spPr>
          <a:xfrm>
            <a:off x="6307999" y="615934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11"/>
          <p:cNvSpPr txBox="1"/>
          <p:nvPr/>
        </p:nvSpPr>
        <p:spPr>
          <a:xfrm>
            <a:off x="7946734" y="615934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11"/>
          <p:cNvSpPr txBox="1"/>
          <p:nvPr/>
        </p:nvSpPr>
        <p:spPr>
          <a:xfrm>
            <a:off x="9785811" y="6187440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6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11"/>
          <p:cNvSpPr txBox="1"/>
          <p:nvPr/>
        </p:nvSpPr>
        <p:spPr>
          <a:xfrm>
            <a:off x="10721118" y="616940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7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Keyframe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2"/>
          <p:cNvSpPr txBox="1">
            <a:spLocks noGrp="1"/>
          </p:cNvSpPr>
          <p:nvPr>
            <p:ph type="body" idx="1"/>
          </p:nvPr>
        </p:nvSpPr>
        <p:spPr>
          <a:xfrm>
            <a:off x="1154954" y="221482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browser completa la animación a partir de los keyframes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1" name="Google Shape;381;p12"/>
          <p:cNvCxnSpPr/>
          <p:nvPr/>
        </p:nvCxnSpPr>
        <p:spPr>
          <a:xfrm>
            <a:off x="736847" y="6143350"/>
            <a:ext cx="10901778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82" name="Google Shape;382;p12" descr="Ball PNG Image File | PNG 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3072" y="2836045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2" descr="Ball PNG Image File | PNG 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915" y="4730756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2" descr="Ball PNG Image File | PNG 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1938" y="3225368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2" descr="Ball PNG Image File | PNG 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8158" y="4737852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2" descr="Ball PNG Image File | PNG 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904" y="3409463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2" descr="Ball PNG Image File | PNG 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60987" y="4749839"/>
            <a:ext cx="1102471" cy="1108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2" descr="Ball PNG Image File | PNG 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4635" y="957452"/>
            <a:ext cx="1102471" cy="11089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12"/>
          <p:cNvCxnSpPr>
            <a:stCxn id="382" idx="2"/>
          </p:cNvCxnSpPr>
          <p:nvPr/>
        </p:nvCxnSpPr>
        <p:spPr>
          <a:xfrm>
            <a:off x="1914307" y="3945014"/>
            <a:ext cx="0" cy="21984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90" name="Google Shape;390;p12"/>
          <p:cNvCxnSpPr/>
          <p:nvPr/>
        </p:nvCxnSpPr>
        <p:spPr>
          <a:xfrm>
            <a:off x="4834751" y="4334337"/>
            <a:ext cx="0" cy="1809013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91" name="Google Shape;391;p12"/>
          <p:cNvCxnSpPr>
            <a:stCxn id="383" idx="2"/>
          </p:cNvCxnSpPr>
          <p:nvPr/>
        </p:nvCxnSpPr>
        <p:spPr>
          <a:xfrm>
            <a:off x="3123151" y="5839725"/>
            <a:ext cx="0" cy="3225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92" name="Google Shape;392;p12"/>
          <p:cNvCxnSpPr>
            <a:stCxn id="385" idx="2"/>
          </p:cNvCxnSpPr>
          <p:nvPr/>
        </p:nvCxnSpPr>
        <p:spPr>
          <a:xfrm>
            <a:off x="6479393" y="5846821"/>
            <a:ext cx="0" cy="2964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93" name="Google Shape;393;p12"/>
          <p:cNvCxnSpPr>
            <a:stCxn id="386" idx="2"/>
          </p:cNvCxnSpPr>
          <p:nvPr/>
        </p:nvCxnSpPr>
        <p:spPr>
          <a:xfrm>
            <a:off x="8215139" y="4518432"/>
            <a:ext cx="24600" cy="162480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94" name="Google Shape;394;p12"/>
          <p:cNvCxnSpPr/>
          <p:nvPr/>
        </p:nvCxnSpPr>
        <p:spPr>
          <a:xfrm>
            <a:off x="11014081" y="2057400"/>
            <a:ext cx="0" cy="408595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95" name="Google Shape;395;p12"/>
          <p:cNvCxnSpPr/>
          <p:nvPr/>
        </p:nvCxnSpPr>
        <p:spPr>
          <a:xfrm>
            <a:off x="10012222" y="5839725"/>
            <a:ext cx="0" cy="303625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96" name="Google Shape;396;p12"/>
          <p:cNvSpPr txBox="1"/>
          <p:nvPr/>
        </p:nvSpPr>
        <p:spPr>
          <a:xfrm>
            <a:off x="1621344" y="617116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1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p12"/>
          <p:cNvSpPr txBox="1"/>
          <p:nvPr/>
        </p:nvSpPr>
        <p:spPr>
          <a:xfrm>
            <a:off x="2830187" y="6143350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2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12"/>
          <p:cNvSpPr txBox="1"/>
          <p:nvPr/>
        </p:nvSpPr>
        <p:spPr>
          <a:xfrm>
            <a:off x="4570210" y="616228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p12"/>
          <p:cNvSpPr txBox="1"/>
          <p:nvPr/>
        </p:nvSpPr>
        <p:spPr>
          <a:xfrm>
            <a:off x="6307999" y="615934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p12"/>
          <p:cNvSpPr txBox="1"/>
          <p:nvPr/>
        </p:nvSpPr>
        <p:spPr>
          <a:xfrm>
            <a:off x="7946734" y="615934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5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1" name="Google Shape;401;p12"/>
          <p:cNvSpPr txBox="1"/>
          <p:nvPr/>
        </p:nvSpPr>
        <p:spPr>
          <a:xfrm>
            <a:off x="9785811" y="6187440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6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p12"/>
          <p:cNvSpPr txBox="1"/>
          <p:nvPr/>
        </p:nvSpPr>
        <p:spPr>
          <a:xfrm>
            <a:off x="10721118" y="6169403"/>
            <a:ext cx="58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kf 7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Keyframe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lista de keyframes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duración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Repetición?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Parámetros adicionales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Dirección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Continua o discreta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Mapeo del tiempo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13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13"/>
          <p:cNvPicPr preferRelativeResize="0"/>
          <p:nvPr/>
        </p:nvPicPr>
        <p:blipFill rotWithShape="1">
          <a:blip r:embed="rId3">
            <a:alphaModFix/>
          </a:blip>
          <a:srcRect l="3714" t="8864" r="48956" b="7363"/>
          <a:stretch/>
        </p:blipFill>
        <p:spPr>
          <a:xfrm>
            <a:off x="6696869" y="2651991"/>
            <a:ext cx="4493870" cy="366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¿Con qué vamos a trabajar?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85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CSS3 y JS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Animaciones / Transiciones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Procedurales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Keyframe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SVG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Keyframe basadas en spritesheet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20726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Transformaciones geométricas (lo básico)</a:t>
            </a:r>
            <a:endParaRPr/>
          </a:p>
          <a:p>
            <a:pPr marL="342900" lvl="0" indent="-258318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14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"/>
          <p:cNvSpPr txBox="1"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Transiciones y Animaciones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Transiciones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7"/>
          <p:cNvSpPr txBox="1">
            <a:spLocks noGrp="1"/>
          </p:cNvSpPr>
          <p:nvPr>
            <p:ph type="body" idx="1"/>
          </p:nvPr>
        </p:nvSpPr>
        <p:spPr>
          <a:xfrm>
            <a:off x="1330445" y="2594262"/>
            <a:ext cx="8825659" cy="410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Modifican propiedades ante cambio de estado de los elementos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Estados: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hover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</a:t>
            </a:r>
            <a:endParaRPr/>
          </a:p>
          <a:p>
            <a:pPr marL="342900" lvl="0" indent="-26162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transition: [property] [time] [effect];</a:t>
            </a: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162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transition-delay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transition-duration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transition-property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transition-timing-function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16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4400" y="3247571"/>
            <a:ext cx="58928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8"/>
          <p:cNvSpPr txBox="1"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Transiciones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8"/>
          <p:cNvSpPr txBox="1">
            <a:spLocks noGrp="1"/>
          </p:cNvSpPr>
          <p:nvPr>
            <p:ph type="body" idx="1"/>
          </p:nvPr>
        </p:nvSpPr>
        <p:spPr>
          <a:xfrm>
            <a:off x="1930905" y="2490626"/>
            <a:ext cx="192616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Sin transición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8"/>
          <p:cNvSpPr txBox="1">
            <a:spLocks noGrp="1"/>
          </p:cNvSpPr>
          <p:nvPr>
            <p:ph type="body" idx="3"/>
          </p:nvPr>
        </p:nvSpPr>
        <p:spPr>
          <a:xfrm>
            <a:off x="7416809" y="2490626"/>
            <a:ext cx="215797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 transición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17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9326008" y="6377605"/>
            <a:ext cx="20530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https://easings.net/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18"/>
          <p:cNvPicPr preferRelativeResize="0"/>
          <p:nvPr/>
        </p:nvPicPr>
        <p:blipFill rotWithShape="1">
          <a:blip r:embed="rId4">
            <a:alphaModFix/>
          </a:blip>
          <a:srcRect l="3333" t="12178" r="71288" b="14275"/>
          <a:stretch/>
        </p:blipFill>
        <p:spPr>
          <a:xfrm>
            <a:off x="1346894" y="3223427"/>
            <a:ext cx="3094182" cy="242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8"/>
          <p:cNvPicPr preferRelativeResize="0"/>
          <p:nvPr/>
        </p:nvPicPr>
        <p:blipFill rotWithShape="1">
          <a:blip r:embed="rId5">
            <a:alphaModFix/>
          </a:blip>
          <a:srcRect l="3408" t="10200" r="54847" b="11509"/>
          <a:stretch/>
        </p:blipFill>
        <p:spPr>
          <a:xfrm>
            <a:off x="5951176" y="3223427"/>
            <a:ext cx="5089237" cy="30387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18"/>
          <p:cNvCxnSpPr/>
          <p:nvPr/>
        </p:nvCxnSpPr>
        <p:spPr>
          <a:xfrm>
            <a:off x="5725551" y="3896751"/>
            <a:ext cx="0" cy="160371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4" name="Google Shape;454;p18"/>
          <p:cNvCxnSpPr/>
          <p:nvPr/>
        </p:nvCxnSpPr>
        <p:spPr>
          <a:xfrm rot="10800000">
            <a:off x="11379071" y="3833446"/>
            <a:ext cx="25791" cy="173032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9"/>
          <p:cNvSpPr txBox="1">
            <a:spLocks noGrp="1"/>
          </p:cNvSpPr>
          <p:nvPr>
            <p:ph type="body" idx="1"/>
          </p:nvPr>
        </p:nvSpPr>
        <p:spPr>
          <a:xfrm>
            <a:off x="718855" y="2338810"/>
            <a:ext cx="8825659" cy="4160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Propiedades de animación: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animation-direction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animation-delay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animation-timing-function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animation-iteration-count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Shorthand: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div {</a:t>
            </a:r>
            <a:b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    animation: 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5s linear 2s infinite alternate;</a:t>
            </a:r>
            <a:b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18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19" descr="Using loading animation on websites and apps: Examples and snippets to 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844" y="2507622"/>
            <a:ext cx="5772888" cy="360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0"/>
          <p:cNvPicPr preferRelativeResize="0"/>
          <p:nvPr/>
        </p:nvPicPr>
        <p:blipFill rotWithShape="1">
          <a:blip r:embed="rId3">
            <a:alphaModFix/>
          </a:blip>
          <a:srcRect l="4227" t="8067" r="7359" b="7326"/>
          <a:stretch/>
        </p:blipFill>
        <p:spPr>
          <a:xfrm>
            <a:off x="2011564" y="763326"/>
            <a:ext cx="8340976" cy="533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</a:t>
            </a:r>
            <a:endParaRPr/>
          </a:p>
        </p:txBody>
      </p:sp>
      <p:sp>
        <p:nvSpPr>
          <p:cNvPr id="246" name="Google Shape;246;p2"/>
          <p:cNvSpPr txBox="1">
            <a:spLocks noGrp="1"/>
          </p:cNvSpPr>
          <p:nvPr>
            <p:ph type="body" idx="1"/>
          </p:nvPr>
        </p:nvSpPr>
        <p:spPr>
          <a:xfrm>
            <a:off x="3993065" y="3158122"/>
            <a:ext cx="4205870" cy="96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" lvl="0" indent="0" algn="ctr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¿Qué es una animación?</a:t>
            </a:r>
            <a:endParaRPr/>
          </a:p>
        </p:txBody>
      </p:sp>
      <p:sp>
        <p:nvSpPr>
          <p:cNvPr id="247" name="Google Shape;247;p2"/>
          <p:cNvSpPr txBox="1"/>
          <p:nvPr/>
        </p:nvSpPr>
        <p:spPr>
          <a:xfrm>
            <a:off x="3269535" y="4265721"/>
            <a:ext cx="5652930" cy="96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Corbe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¿Para que usamos las animaciones?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1"/>
          <p:cNvPicPr preferRelativeResize="0"/>
          <p:nvPr/>
        </p:nvPicPr>
        <p:blipFill rotWithShape="1">
          <a:blip r:embed="rId3">
            <a:alphaModFix/>
          </a:blip>
          <a:srcRect l="4734" t="6564" r="5610" b="6460"/>
          <a:stretch/>
        </p:blipFill>
        <p:spPr>
          <a:xfrm>
            <a:off x="1983545" y="450166"/>
            <a:ext cx="8145193" cy="596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2"/>
          <p:cNvSpPr/>
          <p:nvPr/>
        </p:nvSpPr>
        <p:spPr>
          <a:xfrm>
            <a:off x="2163038" y="1819695"/>
            <a:ext cx="7876313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/* código de la animación */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@keyframes example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    0%  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red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left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top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;}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    25% 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yellow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left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200px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top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;}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    50% 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blue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left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200px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top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200px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;}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    75% 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green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left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top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200px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;}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    100%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red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left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top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;}</a:t>
            </a:r>
            <a:b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/* El element al cual se aplica la animación */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A52A2A"/>
                </a:solidFill>
                <a:latin typeface="Calibri"/>
                <a:ea typeface="Calibri"/>
                <a:cs typeface="Calibri"/>
                <a:sym typeface="Calibri"/>
              </a:rPr>
              <a:t>div 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width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100px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height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100px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position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relative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background-color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red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animation-name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example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    animation-duration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600">
                <a:solidFill>
                  <a:srgbClr val="0000CD"/>
                </a:solidFill>
                <a:latin typeface="Calibri"/>
                <a:ea typeface="Calibri"/>
                <a:cs typeface="Calibri"/>
                <a:sym typeface="Calibri"/>
              </a:rPr>
              <a:t> 4s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22"/>
          <p:cNvPicPr preferRelativeResize="0"/>
          <p:nvPr/>
        </p:nvPicPr>
        <p:blipFill rotWithShape="1">
          <a:blip r:embed="rId3">
            <a:alphaModFix/>
          </a:blip>
          <a:srcRect l="4590" t="7495" r="4589" b="7494"/>
          <a:stretch/>
        </p:blipFill>
        <p:spPr>
          <a:xfrm>
            <a:off x="2163037" y="513990"/>
            <a:ext cx="7865925" cy="5830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3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vs Transiciones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22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0" name="Google Shape;490;p23"/>
          <p:cNvGraphicFramePr/>
          <p:nvPr/>
        </p:nvGraphicFramePr>
        <p:xfrm>
          <a:off x="497150" y="2463800"/>
          <a:ext cx="11230250" cy="4119940"/>
        </p:xfrm>
        <a:graphic>
          <a:graphicData uri="http://schemas.openxmlformats.org/drawingml/2006/table">
            <a:tbl>
              <a:tblPr firstRow="1" bandRow="1">
                <a:noFill/>
                <a:tableStyleId>{A261C19B-472F-43AB-84C1-0B9179D4AC53}</a:tableStyleId>
              </a:tblPr>
              <a:tblGrid>
                <a:gridCol w="561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Transiciones</a:t>
                      </a:r>
                      <a:endParaRPr sz="1800" b="1" u="none" strike="noStrike" cap="none"/>
                    </a:p>
                  </a:txBody>
                  <a:tcPr marL="365750" marR="3657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Animaciones</a:t>
                      </a:r>
                      <a:endParaRPr sz="1800" b="1" u="none" strike="noStrike" cap="none"/>
                    </a:p>
                  </a:txBody>
                  <a:tcPr marL="365750" marR="3657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Se definen para modificar el element cuando pasa de un estado a otro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750" marR="3657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 u="none" strike="noStrike" cap="none"/>
                        <a:t>No están atadas a un estado particular de un element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750" marR="3657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 debe tener cuidado al definir varias transiciones de un element a varios estados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750" marR="3657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/>
                        <a:t>Pueden ser “one shot” o “loopeables”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750" marR="3657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NO Pueden modificar varias propiedades en varios pasos (steps)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750" marR="3657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/>
                        <a:t>Pueden modificar varias propiedades en varios pasos (steps)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750" marR="3657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 activan cuando se produce el cambio de estado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750" marR="3657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/>
                        <a:t>Pueden iniciar en cualquier momento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750" marR="3657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750" marR="3657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750" marR="3657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4"/>
          <p:cNvSpPr txBox="1"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Keyframe usando sprite sheet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p24" descr="https://davidwalsh.name/demo/ke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8094" y="621411"/>
            <a:ext cx="3439296" cy="561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5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Ejemplo: Sprite Sheet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24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25" descr="Sprite sheet de Bernard (El día del tentáculo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3046279"/>
            <a:ext cx="76200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25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26" descr="Funcionamiento de background-position en un sprite CSS anima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4731" y="295729"/>
            <a:ext cx="9202537" cy="632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/>
          <p:nvPr/>
        </p:nvSpPr>
        <p:spPr>
          <a:xfrm>
            <a:off x="2359026" y="3386108"/>
            <a:ext cx="6880225" cy="191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50" rIns="0" bIns="126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#bern {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width: 112px;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height: 156px;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background: url(bern.png') left center;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animation: walk 8s linear infinite;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7"/>
          <p:cNvSpPr/>
          <p:nvPr/>
        </p:nvSpPr>
        <p:spPr>
          <a:xfrm>
            <a:off x="2359025" y="5480923"/>
            <a:ext cx="7251706" cy="1087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50" rIns="0" bIns="126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@keyframes walk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	0% { background-position: 0px; }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 100% { background-position: -672px; 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}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26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3118" y="1063416"/>
            <a:ext cx="1803519" cy="191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7"/>
          <p:cNvSpPr/>
          <p:nvPr/>
        </p:nvSpPr>
        <p:spPr>
          <a:xfrm>
            <a:off x="2438400" y="3648364"/>
            <a:ext cx="1690255" cy="849746"/>
          </a:xfrm>
          <a:custGeom>
            <a:avLst/>
            <a:gdLst/>
            <a:ahLst/>
            <a:cxnLst/>
            <a:rect l="l" t="t" r="r" b="b"/>
            <a:pathLst>
              <a:path w="1939769" h="1034812" extrusionOk="0">
                <a:moveTo>
                  <a:pt x="1016000" y="46521"/>
                </a:moveTo>
                <a:cubicBezTo>
                  <a:pt x="840509" y="71151"/>
                  <a:pt x="664328" y="91279"/>
                  <a:pt x="489528" y="120412"/>
                </a:cubicBezTo>
                <a:cubicBezTo>
                  <a:pt x="478578" y="122237"/>
                  <a:pt x="472349" y="135375"/>
                  <a:pt x="461818" y="138885"/>
                </a:cubicBezTo>
                <a:cubicBezTo>
                  <a:pt x="444052" y="144807"/>
                  <a:pt x="424712" y="144197"/>
                  <a:pt x="406400" y="148121"/>
                </a:cubicBezTo>
                <a:cubicBezTo>
                  <a:pt x="381575" y="153441"/>
                  <a:pt x="357139" y="160436"/>
                  <a:pt x="332509" y="166594"/>
                </a:cubicBezTo>
                <a:cubicBezTo>
                  <a:pt x="320194" y="169673"/>
                  <a:pt x="308012" y="173341"/>
                  <a:pt x="295564" y="175830"/>
                </a:cubicBezTo>
                <a:lnTo>
                  <a:pt x="249382" y="185066"/>
                </a:lnTo>
                <a:cubicBezTo>
                  <a:pt x="233988" y="191224"/>
                  <a:pt x="218351" y="196805"/>
                  <a:pt x="203200" y="203539"/>
                </a:cubicBezTo>
                <a:cubicBezTo>
                  <a:pt x="186474" y="210973"/>
                  <a:pt x="153405" y="227277"/>
                  <a:pt x="138546" y="240485"/>
                </a:cubicBezTo>
                <a:cubicBezTo>
                  <a:pt x="119020" y="257841"/>
                  <a:pt x="97619" y="274166"/>
                  <a:pt x="83128" y="295903"/>
                </a:cubicBezTo>
                <a:lnTo>
                  <a:pt x="46182" y="351321"/>
                </a:lnTo>
                <a:cubicBezTo>
                  <a:pt x="43103" y="360557"/>
                  <a:pt x="41300" y="370322"/>
                  <a:pt x="36946" y="379030"/>
                </a:cubicBezTo>
                <a:cubicBezTo>
                  <a:pt x="31982" y="388959"/>
                  <a:pt x="22846" y="396536"/>
                  <a:pt x="18473" y="406739"/>
                </a:cubicBezTo>
                <a:cubicBezTo>
                  <a:pt x="13473" y="418407"/>
                  <a:pt x="12724" y="431479"/>
                  <a:pt x="9237" y="443685"/>
                </a:cubicBezTo>
                <a:cubicBezTo>
                  <a:pt x="6562" y="453046"/>
                  <a:pt x="3079" y="462158"/>
                  <a:pt x="0" y="471394"/>
                </a:cubicBezTo>
                <a:cubicBezTo>
                  <a:pt x="7088" y="549354"/>
                  <a:pt x="-9563" y="563430"/>
                  <a:pt x="36946" y="609939"/>
                </a:cubicBezTo>
                <a:cubicBezTo>
                  <a:pt x="44795" y="617788"/>
                  <a:pt x="55419" y="622254"/>
                  <a:pt x="64655" y="628412"/>
                </a:cubicBezTo>
                <a:cubicBezTo>
                  <a:pt x="86831" y="661675"/>
                  <a:pt x="111531" y="702649"/>
                  <a:pt x="147782" y="720775"/>
                </a:cubicBezTo>
                <a:cubicBezTo>
                  <a:pt x="172412" y="733090"/>
                  <a:pt x="198760" y="742446"/>
                  <a:pt x="221673" y="757721"/>
                </a:cubicBezTo>
                <a:cubicBezTo>
                  <a:pt x="230909" y="763879"/>
                  <a:pt x="239135" y="771924"/>
                  <a:pt x="249382" y="776194"/>
                </a:cubicBezTo>
                <a:cubicBezTo>
                  <a:pt x="276343" y="787428"/>
                  <a:pt x="308206" y="787702"/>
                  <a:pt x="332509" y="803903"/>
                </a:cubicBezTo>
                <a:cubicBezTo>
                  <a:pt x="341745" y="810060"/>
                  <a:pt x="350015" y="818002"/>
                  <a:pt x="360218" y="822375"/>
                </a:cubicBezTo>
                <a:cubicBezTo>
                  <a:pt x="371636" y="827269"/>
                  <a:pt x="435120" y="839203"/>
                  <a:pt x="443346" y="840848"/>
                </a:cubicBezTo>
                <a:cubicBezTo>
                  <a:pt x="458740" y="847006"/>
                  <a:pt x="473647" y="854557"/>
                  <a:pt x="489528" y="859321"/>
                </a:cubicBezTo>
                <a:cubicBezTo>
                  <a:pt x="504564" y="863832"/>
                  <a:pt x="520816" y="863593"/>
                  <a:pt x="535709" y="868557"/>
                </a:cubicBezTo>
                <a:cubicBezTo>
                  <a:pt x="548771" y="872911"/>
                  <a:pt x="559153" y="884330"/>
                  <a:pt x="572655" y="887030"/>
                </a:cubicBezTo>
                <a:cubicBezTo>
                  <a:pt x="606001" y="893699"/>
                  <a:pt x="640388" y="893187"/>
                  <a:pt x="674255" y="896266"/>
                </a:cubicBezTo>
                <a:cubicBezTo>
                  <a:pt x="686570" y="908581"/>
                  <a:pt x="696431" y="923981"/>
                  <a:pt x="711200" y="933212"/>
                </a:cubicBezTo>
                <a:cubicBezTo>
                  <a:pt x="721965" y="939940"/>
                  <a:pt x="735754" y="939694"/>
                  <a:pt x="748146" y="942448"/>
                </a:cubicBezTo>
                <a:cubicBezTo>
                  <a:pt x="763471" y="945854"/>
                  <a:pt x="779003" y="948279"/>
                  <a:pt x="794328" y="951685"/>
                </a:cubicBezTo>
                <a:cubicBezTo>
                  <a:pt x="806720" y="954439"/>
                  <a:pt x="818784" y="958650"/>
                  <a:pt x="831273" y="960921"/>
                </a:cubicBezTo>
                <a:cubicBezTo>
                  <a:pt x="852692" y="964815"/>
                  <a:pt x="874376" y="967078"/>
                  <a:pt x="895928" y="970157"/>
                </a:cubicBezTo>
                <a:cubicBezTo>
                  <a:pt x="917479" y="976315"/>
                  <a:pt x="938666" y="983934"/>
                  <a:pt x="960582" y="988630"/>
                </a:cubicBezTo>
                <a:cubicBezTo>
                  <a:pt x="1035368" y="1004656"/>
                  <a:pt x="1005537" y="989673"/>
                  <a:pt x="1062182" y="1007103"/>
                </a:cubicBezTo>
                <a:cubicBezTo>
                  <a:pt x="1090098" y="1015693"/>
                  <a:pt x="1145309" y="1034812"/>
                  <a:pt x="1145309" y="1034812"/>
                </a:cubicBezTo>
                <a:lnTo>
                  <a:pt x="1644073" y="1025575"/>
                </a:lnTo>
                <a:cubicBezTo>
                  <a:pt x="1670057" y="1024663"/>
                  <a:pt x="1715643" y="986748"/>
                  <a:pt x="1727200" y="979394"/>
                </a:cubicBezTo>
                <a:cubicBezTo>
                  <a:pt x="1769725" y="952333"/>
                  <a:pt x="1769185" y="953783"/>
                  <a:pt x="1810328" y="933212"/>
                </a:cubicBezTo>
                <a:cubicBezTo>
                  <a:pt x="1822643" y="920897"/>
                  <a:pt x="1834050" y="907600"/>
                  <a:pt x="1847273" y="896266"/>
                </a:cubicBezTo>
                <a:cubicBezTo>
                  <a:pt x="1855701" y="889042"/>
                  <a:pt x="1869475" y="887432"/>
                  <a:pt x="1874982" y="877794"/>
                </a:cubicBezTo>
                <a:cubicBezTo>
                  <a:pt x="1882771" y="864164"/>
                  <a:pt x="1880812" y="846937"/>
                  <a:pt x="1884218" y="831612"/>
                </a:cubicBezTo>
                <a:cubicBezTo>
                  <a:pt x="1888520" y="812251"/>
                  <a:pt x="1904254" y="750759"/>
                  <a:pt x="1911928" y="739248"/>
                </a:cubicBezTo>
                <a:lnTo>
                  <a:pt x="1930400" y="711539"/>
                </a:lnTo>
                <a:cubicBezTo>
                  <a:pt x="1940523" y="539458"/>
                  <a:pt x="1945058" y="564160"/>
                  <a:pt x="1930400" y="388266"/>
                </a:cubicBezTo>
                <a:cubicBezTo>
                  <a:pt x="1928845" y="369603"/>
                  <a:pt x="1930600" y="349024"/>
                  <a:pt x="1921164" y="332848"/>
                </a:cubicBezTo>
                <a:cubicBezTo>
                  <a:pt x="1921161" y="332843"/>
                  <a:pt x="1839065" y="250750"/>
                  <a:pt x="1828800" y="240485"/>
                </a:cubicBezTo>
                <a:cubicBezTo>
                  <a:pt x="1760033" y="171718"/>
                  <a:pt x="1847099" y="256169"/>
                  <a:pt x="1764146" y="185066"/>
                </a:cubicBezTo>
                <a:cubicBezTo>
                  <a:pt x="1754228" y="176565"/>
                  <a:pt x="1747066" y="164949"/>
                  <a:pt x="1736437" y="157357"/>
                </a:cubicBezTo>
                <a:cubicBezTo>
                  <a:pt x="1725233" y="149354"/>
                  <a:pt x="1711298" y="145969"/>
                  <a:pt x="1699491" y="138885"/>
                </a:cubicBezTo>
                <a:cubicBezTo>
                  <a:pt x="1680453" y="127462"/>
                  <a:pt x="1663931" y="111868"/>
                  <a:pt x="1644073" y="101939"/>
                </a:cubicBezTo>
                <a:cubicBezTo>
                  <a:pt x="1613285" y="86545"/>
                  <a:pt x="1580350" y="74850"/>
                  <a:pt x="1551709" y="55757"/>
                </a:cubicBezTo>
                <a:cubicBezTo>
                  <a:pt x="1542473" y="49600"/>
                  <a:pt x="1534394" y="41183"/>
                  <a:pt x="1524000" y="37285"/>
                </a:cubicBezTo>
                <a:cubicBezTo>
                  <a:pt x="1509301" y="31773"/>
                  <a:pt x="1493115" y="31578"/>
                  <a:pt x="1477818" y="28048"/>
                </a:cubicBezTo>
                <a:cubicBezTo>
                  <a:pt x="1411985" y="12855"/>
                  <a:pt x="1409625" y="7978"/>
                  <a:pt x="1348509" y="339"/>
                </a:cubicBezTo>
                <a:cubicBezTo>
                  <a:pt x="1342399" y="-425"/>
                  <a:pt x="1336194" y="339"/>
                  <a:pt x="1330037" y="339"/>
                </a:cubicBezTo>
              </a:path>
            </a:pathLst>
          </a:custGeom>
          <a:noFill/>
          <a:ln w="31750" cap="flat" cmpd="sng">
            <a:solidFill>
              <a:srgbClr val="F4A06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/>
          <p:nvPr/>
        </p:nvSpPr>
        <p:spPr>
          <a:xfrm>
            <a:off x="2359026" y="3386108"/>
            <a:ext cx="6880225" cy="191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50" rIns="0" bIns="126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#bern {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width: 112px;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height: 156px;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background: url(bern.png') left center;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animation: walk 8s linear infinite;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8"/>
          <p:cNvSpPr/>
          <p:nvPr/>
        </p:nvSpPr>
        <p:spPr>
          <a:xfrm>
            <a:off x="2359025" y="5480923"/>
            <a:ext cx="7251706" cy="1087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50" rIns="0" bIns="126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@keyframes walk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	0% { background-position: 0px; }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 100% { background-position: -672px; 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}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27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3118" y="1063416"/>
            <a:ext cx="1803519" cy="191839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8"/>
          <p:cNvSpPr/>
          <p:nvPr/>
        </p:nvSpPr>
        <p:spPr>
          <a:xfrm>
            <a:off x="3826972" y="4136565"/>
            <a:ext cx="2512291" cy="721762"/>
          </a:xfrm>
          <a:custGeom>
            <a:avLst/>
            <a:gdLst/>
            <a:ahLst/>
            <a:cxnLst/>
            <a:rect l="l" t="t" r="r" b="b"/>
            <a:pathLst>
              <a:path w="1939769" h="1034812" extrusionOk="0">
                <a:moveTo>
                  <a:pt x="1016000" y="46521"/>
                </a:moveTo>
                <a:cubicBezTo>
                  <a:pt x="840509" y="71151"/>
                  <a:pt x="664328" y="91279"/>
                  <a:pt x="489528" y="120412"/>
                </a:cubicBezTo>
                <a:cubicBezTo>
                  <a:pt x="478578" y="122237"/>
                  <a:pt x="472349" y="135375"/>
                  <a:pt x="461818" y="138885"/>
                </a:cubicBezTo>
                <a:cubicBezTo>
                  <a:pt x="444052" y="144807"/>
                  <a:pt x="424712" y="144197"/>
                  <a:pt x="406400" y="148121"/>
                </a:cubicBezTo>
                <a:cubicBezTo>
                  <a:pt x="381575" y="153441"/>
                  <a:pt x="357139" y="160436"/>
                  <a:pt x="332509" y="166594"/>
                </a:cubicBezTo>
                <a:cubicBezTo>
                  <a:pt x="320194" y="169673"/>
                  <a:pt x="308012" y="173341"/>
                  <a:pt x="295564" y="175830"/>
                </a:cubicBezTo>
                <a:lnTo>
                  <a:pt x="249382" y="185066"/>
                </a:lnTo>
                <a:cubicBezTo>
                  <a:pt x="233988" y="191224"/>
                  <a:pt x="218351" y="196805"/>
                  <a:pt x="203200" y="203539"/>
                </a:cubicBezTo>
                <a:cubicBezTo>
                  <a:pt x="186474" y="210973"/>
                  <a:pt x="153405" y="227277"/>
                  <a:pt x="138546" y="240485"/>
                </a:cubicBezTo>
                <a:cubicBezTo>
                  <a:pt x="119020" y="257841"/>
                  <a:pt x="97619" y="274166"/>
                  <a:pt x="83128" y="295903"/>
                </a:cubicBezTo>
                <a:lnTo>
                  <a:pt x="46182" y="351321"/>
                </a:lnTo>
                <a:cubicBezTo>
                  <a:pt x="43103" y="360557"/>
                  <a:pt x="41300" y="370322"/>
                  <a:pt x="36946" y="379030"/>
                </a:cubicBezTo>
                <a:cubicBezTo>
                  <a:pt x="31982" y="388959"/>
                  <a:pt x="22846" y="396536"/>
                  <a:pt x="18473" y="406739"/>
                </a:cubicBezTo>
                <a:cubicBezTo>
                  <a:pt x="13473" y="418407"/>
                  <a:pt x="12724" y="431479"/>
                  <a:pt x="9237" y="443685"/>
                </a:cubicBezTo>
                <a:cubicBezTo>
                  <a:pt x="6562" y="453046"/>
                  <a:pt x="3079" y="462158"/>
                  <a:pt x="0" y="471394"/>
                </a:cubicBezTo>
                <a:cubicBezTo>
                  <a:pt x="7088" y="549354"/>
                  <a:pt x="-9563" y="563430"/>
                  <a:pt x="36946" y="609939"/>
                </a:cubicBezTo>
                <a:cubicBezTo>
                  <a:pt x="44795" y="617788"/>
                  <a:pt x="55419" y="622254"/>
                  <a:pt x="64655" y="628412"/>
                </a:cubicBezTo>
                <a:cubicBezTo>
                  <a:pt x="86831" y="661675"/>
                  <a:pt x="111531" y="702649"/>
                  <a:pt x="147782" y="720775"/>
                </a:cubicBezTo>
                <a:cubicBezTo>
                  <a:pt x="172412" y="733090"/>
                  <a:pt x="198760" y="742446"/>
                  <a:pt x="221673" y="757721"/>
                </a:cubicBezTo>
                <a:cubicBezTo>
                  <a:pt x="230909" y="763879"/>
                  <a:pt x="239135" y="771924"/>
                  <a:pt x="249382" y="776194"/>
                </a:cubicBezTo>
                <a:cubicBezTo>
                  <a:pt x="276343" y="787428"/>
                  <a:pt x="308206" y="787702"/>
                  <a:pt x="332509" y="803903"/>
                </a:cubicBezTo>
                <a:cubicBezTo>
                  <a:pt x="341745" y="810060"/>
                  <a:pt x="350015" y="818002"/>
                  <a:pt x="360218" y="822375"/>
                </a:cubicBezTo>
                <a:cubicBezTo>
                  <a:pt x="371636" y="827269"/>
                  <a:pt x="435120" y="839203"/>
                  <a:pt x="443346" y="840848"/>
                </a:cubicBezTo>
                <a:cubicBezTo>
                  <a:pt x="458740" y="847006"/>
                  <a:pt x="473647" y="854557"/>
                  <a:pt x="489528" y="859321"/>
                </a:cubicBezTo>
                <a:cubicBezTo>
                  <a:pt x="504564" y="863832"/>
                  <a:pt x="520816" y="863593"/>
                  <a:pt x="535709" y="868557"/>
                </a:cubicBezTo>
                <a:cubicBezTo>
                  <a:pt x="548771" y="872911"/>
                  <a:pt x="559153" y="884330"/>
                  <a:pt x="572655" y="887030"/>
                </a:cubicBezTo>
                <a:cubicBezTo>
                  <a:pt x="606001" y="893699"/>
                  <a:pt x="640388" y="893187"/>
                  <a:pt x="674255" y="896266"/>
                </a:cubicBezTo>
                <a:cubicBezTo>
                  <a:pt x="686570" y="908581"/>
                  <a:pt x="696431" y="923981"/>
                  <a:pt x="711200" y="933212"/>
                </a:cubicBezTo>
                <a:cubicBezTo>
                  <a:pt x="721965" y="939940"/>
                  <a:pt x="735754" y="939694"/>
                  <a:pt x="748146" y="942448"/>
                </a:cubicBezTo>
                <a:cubicBezTo>
                  <a:pt x="763471" y="945854"/>
                  <a:pt x="779003" y="948279"/>
                  <a:pt x="794328" y="951685"/>
                </a:cubicBezTo>
                <a:cubicBezTo>
                  <a:pt x="806720" y="954439"/>
                  <a:pt x="818784" y="958650"/>
                  <a:pt x="831273" y="960921"/>
                </a:cubicBezTo>
                <a:cubicBezTo>
                  <a:pt x="852692" y="964815"/>
                  <a:pt x="874376" y="967078"/>
                  <a:pt x="895928" y="970157"/>
                </a:cubicBezTo>
                <a:cubicBezTo>
                  <a:pt x="917479" y="976315"/>
                  <a:pt x="938666" y="983934"/>
                  <a:pt x="960582" y="988630"/>
                </a:cubicBezTo>
                <a:cubicBezTo>
                  <a:pt x="1035368" y="1004656"/>
                  <a:pt x="1005537" y="989673"/>
                  <a:pt x="1062182" y="1007103"/>
                </a:cubicBezTo>
                <a:cubicBezTo>
                  <a:pt x="1090098" y="1015693"/>
                  <a:pt x="1145309" y="1034812"/>
                  <a:pt x="1145309" y="1034812"/>
                </a:cubicBezTo>
                <a:lnTo>
                  <a:pt x="1644073" y="1025575"/>
                </a:lnTo>
                <a:cubicBezTo>
                  <a:pt x="1670057" y="1024663"/>
                  <a:pt x="1715643" y="986748"/>
                  <a:pt x="1727200" y="979394"/>
                </a:cubicBezTo>
                <a:cubicBezTo>
                  <a:pt x="1769725" y="952333"/>
                  <a:pt x="1769185" y="953783"/>
                  <a:pt x="1810328" y="933212"/>
                </a:cubicBezTo>
                <a:cubicBezTo>
                  <a:pt x="1822643" y="920897"/>
                  <a:pt x="1834050" y="907600"/>
                  <a:pt x="1847273" y="896266"/>
                </a:cubicBezTo>
                <a:cubicBezTo>
                  <a:pt x="1855701" y="889042"/>
                  <a:pt x="1869475" y="887432"/>
                  <a:pt x="1874982" y="877794"/>
                </a:cubicBezTo>
                <a:cubicBezTo>
                  <a:pt x="1882771" y="864164"/>
                  <a:pt x="1880812" y="846937"/>
                  <a:pt x="1884218" y="831612"/>
                </a:cubicBezTo>
                <a:cubicBezTo>
                  <a:pt x="1888520" y="812251"/>
                  <a:pt x="1904254" y="750759"/>
                  <a:pt x="1911928" y="739248"/>
                </a:cubicBezTo>
                <a:lnTo>
                  <a:pt x="1930400" y="711539"/>
                </a:lnTo>
                <a:cubicBezTo>
                  <a:pt x="1940523" y="539458"/>
                  <a:pt x="1945058" y="564160"/>
                  <a:pt x="1930400" y="388266"/>
                </a:cubicBezTo>
                <a:cubicBezTo>
                  <a:pt x="1928845" y="369603"/>
                  <a:pt x="1930600" y="349024"/>
                  <a:pt x="1921164" y="332848"/>
                </a:cubicBezTo>
                <a:cubicBezTo>
                  <a:pt x="1921161" y="332843"/>
                  <a:pt x="1839065" y="250750"/>
                  <a:pt x="1828800" y="240485"/>
                </a:cubicBezTo>
                <a:cubicBezTo>
                  <a:pt x="1760033" y="171718"/>
                  <a:pt x="1847099" y="256169"/>
                  <a:pt x="1764146" y="185066"/>
                </a:cubicBezTo>
                <a:cubicBezTo>
                  <a:pt x="1754228" y="176565"/>
                  <a:pt x="1747066" y="164949"/>
                  <a:pt x="1736437" y="157357"/>
                </a:cubicBezTo>
                <a:cubicBezTo>
                  <a:pt x="1725233" y="149354"/>
                  <a:pt x="1711298" y="145969"/>
                  <a:pt x="1699491" y="138885"/>
                </a:cubicBezTo>
                <a:cubicBezTo>
                  <a:pt x="1680453" y="127462"/>
                  <a:pt x="1663931" y="111868"/>
                  <a:pt x="1644073" y="101939"/>
                </a:cubicBezTo>
                <a:cubicBezTo>
                  <a:pt x="1613285" y="86545"/>
                  <a:pt x="1580350" y="74850"/>
                  <a:pt x="1551709" y="55757"/>
                </a:cubicBezTo>
                <a:cubicBezTo>
                  <a:pt x="1542473" y="49600"/>
                  <a:pt x="1534394" y="41183"/>
                  <a:pt x="1524000" y="37285"/>
                </a:cubicBezTo>
                <a:cubicBezTo>
                  <a:pt x="1509301" y="31773"/>
                  <a:pt x="1493115" y="31578"/>
                  <a:pt x="1477818" y="28048"/>
                </a:cubicBezTo>
                <a:cubicBezTo>
                  <a:pt x="1411985" y="12855"/>
                  <a:pt x="1409625" y="7978"/>
                  <a:pt x="1348509" y="339"/>
                </a:cubicBezTo>
                <a:cubicBezTo>
                  <a:pt x="1342399" y="-425"/>
                  <a:pt x="1336194" y="339"/>
                  <a:pt x="1330037" y="339"/>
                </a:cubicBezTo>
              </a:path>
            </a:pathLst>
          </a:custGeom>
          <a:noFill/>
          <a:ln w="31750" cap="flat" cmpd="sng">
            <a:solidFill>
              <a:srgbClr val="F4A06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2" name="Google Shape;532;p28" descr="Sprite sheet de Bernard (El día del tentáculo)"/>
          <p:cNvPicPr preferRelativeResize="0"/>
          <p:nvPr/>
        </p:nvPicPr>
        <p:blipFill rotWithShape="1">
          <a:blip r:embed="rId4">
            <a:alphaModFix/>
          </a:blip>
          <a:srcRect l="6128" t="19243" r="11784" b="30870"/>
          <a:stretch/>
        </p:blipFill>
        <p:spPr>
          <a:xfrm>
            <a:off x="6886637" y="3158231"/>
            <a:ext cx="4782585" cy="118073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9"/>
          <p:cNvSpPr/>
          <p:nvPr/>
        </p:nvSpPr>
        <p:spPr>
          <a:xfrm>
            <a:off x="2359025" y="5480923"/>
            <a:ext cx="7251706" cy="1087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50" rIns="0" bIns="126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@keyframes walk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	0% { background-position: 0px; }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 100% { background-position: -672px; 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}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28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p29"/>
          <p:cNvGrpSpPr/>
          <p:nvPr/>
        </p:nvGrpSpPr>
        <p:grpSpPr>
          <a:xfrm>
            <a:off x="1524001" y="1499356"/>
            <a:ext cx="9142499" cy="2741718"/>
            <a:chOff x="261260" y="1499356"/>
            <a:chExt cx="9142499" cy="2741718"/>
          </a:xfrm>
        </p:grpSpPr>
        <p:sp>
          <p:nvSpPr>
            <p:cNvPr id="541" name="Google Shape;541;p29"/>
            <p:cNvSpPr/>
            <p:nvPr/>
          </p:nvSpPr>
          <p:spPr>
            <a:xfrm>
              <a:off x="261260" y="1499356"/>
              <a:ext cx="9142498" cy="274171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2" name="Google Shape;542;p29"/>
            <p:cNvGrpSpPr/>
            <p:nvPr/>
          </p:nvGrpSpPr>
          <p:grpSpPr>
            <a:xfrm>
              <a:off x="3212509" y="1499356"/>
              <a:ext cx="6191250" cy="2741718"/>
              <a:chOff x="3856943" y="1490648"/>
              <a:chExt cx="6191250" cy="2741718"/>
            </a:xfrm>
          </p:grpSpPr>
          <p:pic>
            <p:nvPicPr>
              <p:cNvPr id="543" name="Google Shape;543;p2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856943" y="1762609"/>
                <a:ext cx="6191250" cy="2095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4" name="Google Shape;544;p29"/>
              <p:cNvSpPr/>
              <p:nvPr/>
            </p:nvSpPr>
            <p:spPr>
              <a:xfrm>
                <a:off x="5617029" y="1490648"/>
                <a:ext cx="4275908" cy="2741718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5" name="Google Shape;545;p29"/>
          <p:cNvSpPr/>
          <p:nvPr/>
        </p:nvSpPr>
        <p:spPr>
          <a:xfrm>
            <a:off x="2359026" y="3386108"/>
            <a:ext cx="6880225" cy="191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50" rIns="0" bIns="126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#bern {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width: 112px;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height: 156px;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background: url(bern.png') left center;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animation: walk 8s linear infinite;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9"/>
          <p:cNvSpPr/>
          <p:nvPr/>
        </p:nvSpPr>
        <p:spPr>
          <a:xfrm>
            <a:off x="4537166" y="4876164"/>
            <a:ext cx="425948" cy="428336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/>
          <p:nvPr/>
        </p:nvSpPr>
        <p:spPr>
          <a:xfrm>
            <a:off x="2359025" y="5480923"/>
            <a:ext cx="7251706" cy="1087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50" rIns="0" bIns="126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@keyframes walk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	0% { background-position: 0px; }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 100% { background-position: -672px; 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}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29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2359026" y="3386108"/>
            <a:ext cx="6880225" cy="191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950" rIns="0" bIns="126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#bern {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width: 112px;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height: 156px;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background: url(bern.png') left center;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      animation: walk 8s </a:t>
            </a:r>
            <a:r>
              <a:rPr lang="en-US" sz="1800" b="1">
                <a:solidFill>
                  <a:srgbClr val="288440"/>
                </a:solidFill>
                <a:latin typeface="Calibri"/>
                <a:ea typeface="Calibri"/>
                <a:cs typeface="Calibri"/>
                <a:sym typeface="Calibri"/>
              </a:rPr>
              <a:t>steps(6)</a:t>
            </a: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 infinite;</a:t>
            </a:r>
            <a:endParaRPr sz="1800">
              <a:solidFill>
                <a:srgbClr val="5763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76366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1395" y="1690689"/>
            <a:ext cx="64008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3155" y="1471256"/>
            <a:ext cx="762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0"/>
          <p:cNvSpPr/>
          <p:nvPr/>
        </p:nvSpPr>
        <p:spPr>
          <a:xfrm>
            <a:off x="4312982" y="4548250"/>
            <a:ext cx="1173419" cy="619061"/>
          </a:xfrm>
          <a:custGeom>
            <a:avLst/>
            <a:gdLst/>
            <a:ahLst/>
            <a:cxnLst/>
            <a:rect l="l" t="t" r="r" b="b"/>
            <a:pathLst>
              <a:path w="1173419" h="619061" extrusionOk="0">
                <a:moveTo>
                  <a:pt x="425273" y="452582"/>
                </a:moveTo>
                <a:cubicBezTo>
                  <a:pt x="369855" y="446425"/>
                  <a:pt x="314267" y="441644"/>
                  <a:pt x="259019" y="434110"/>
                </a:cubicBezTo>
                <a:cubicBezTo>
                  <a:pt x="246441" y="432395"/>
                  <a:pt x="233741" y="429874"/>
                  <a:pt x="222073" y="424873"/>
                </a:cubicBezTo>
                <a:cubicBezTo>
                  <a:pt x="211870" y="420500"/>
                  <a:pt x="204293" y="411364"/>
                  <a:pt x="194364" y="406400"/>
                </a:cubicBezTo>
                <a:cubicBezTo>
                  <a:pt x="185656" y="402046"/>
                  <a:pt x="175604" y="400999"/>
                  <a:pt x="166655" y="397164"/>
                </a:cubicBezTo>
                <a:cubicBezTo>
                  <a:pt x="86761" y="362924"/>
                  <a:pt x="166982" y="391115"/>
                  <a:pt x="102000" y="369455"/>
                </a:cubicBezTo>
                <a:cubicBezTo>
                  <a:pt x="92764" y="363297"/>
                  <a:pt x="81397" y="359510"/>
                  <a:pt x="74291" y="350982"/>
                </a:cubicBezTo>
                <a:cubicBezTo>
                  <a:pt x="65477" y="340405"/>
                  <a:pt x="63822" y="325241"/>
                  <a:pt x="55819" y="314037"/>
                </a:cubicBezTo>
                <a:cubicBezTo>
                  <a:pt x="48227" y="303408"/>
                  <a:pt x="37346" y="295564"/>
                  <a:pt x="28109" y="286328"/>
                </a:cubicBezTo>
                <a:cubicBezTo>
                  <a:pt x="25030" y="277092"/>
                  <a:pt x="23227" y="267327"/>
                  <a:pt x="18873" y="258619"/>
                </a:cubicBezTo>
                <a:cubicBezTo>
                  <a:pt x="13909" y="248690"/>
                  <a:pt x="1505" y="241956"/>
                  <a:pt x="400" y="230910"/>
                </a:cubicBezTo>
                <a:cubicBezTo>
                  <a:pt x="-1766" y="209248"/>
                  <a:pt x="5367" y="187603"/>
                  <a:pt x="9637" y="166255"/>
                </a:cubicBezTo>
                <a:cubicBezTo>
                  <a:pt x="11546" y="156708"/>
                  <a:pt x="11989" y="145430"/>
                  <a:pt x="18873" y="138546"/>
                </a:cubicBezTo>
                <a:cubicBezTo>
                  <a:pt x="55932" y="101487"/>
                  <a:pt x="64832" y="106302"/>
                  <a:pt x="102000" y="92364"/>
                </a:cubicBezTo>
                <a:cubicBezTo>
                  <a:pt x="118957" y="86005"/>
                  <a:pt x="154923" y="69897"/>
                  <a:pt x="175891" y="64655"/>
                </a:cubicBezTo>
                <a:cubicBezTo>
                  <a:pt x="191121" y="60848"/>
                  <a:pt x="206843" y="59227"/>
                  <a:pt x="222073" y="55419"/>
                </a:cubicBezTo>
                <a:cubicBezTo>
                  <a:pt x="231518" y="53058"/>
                  <a:pt x="240666" y="49601"/>
                  <a:pt x="249782" y="46182"/>
                </a:cubicBezTo>
                <a:cubicBezTo>
                  <a:pt x="265306" y="40360"/>
                  <a:pt x="279587" y="30296"/>
                  <a:pt x="295964" y="27710"/>
                </a:cubicBezTo>
                <a:cubicBezTo>
                  <a:pt x="338648" y="20970"/>
                  <a:pt x="382170" y="21552"/>
                  <a:pt x="425273" y="18473"/>
                </a:cubicBezTo>
                <a:cubicBezTo>
                  <a:pt x="437588" y="15394"/>
                  <a:pt x="450013" y="12724"/>
                  <a:pt x="462219" y="9237"/>
                </a:cubicBezTo>
                <a:cubicBezTo>
                  <a:pt x="471580" y="6562"/>
                  <a:pt x="480192" y="0"/>
                  <a:pt x="489928" y="0"/>
                </a:cubicBezTo>
                <a:cubicBezTo>
                  <a:pt x="594652" y="0"/>
                  <a:pt x="699285" y="6158"/>
                  <a:pt x="803964" y="9237"/>
                </a:cubicBezTo>
                <a:cubicBezTo>
                  <a:pt x="829445" y="12422"/>
                  <a:pt x="877084" y="13470"/>
                  <a:pt x="905564" y="27710"/>
                </a:cubicBezTo>
                <a:cubicBezTo>
                  <a:pt x="935656" y="42756"/>
                  <a:pt x="934599" y="54940"/>
                  <a:pt x="970219" y="64655"/>
                </a:cubicBezTo>
                <a:cubicBezTo>
                  <a:pt x="991222" y="70383"/>
                  <a:pt x="1013322" y="70812"/>
                  <a:pt x="1034873" y="73891"/>
                </a:cubicBezTo>
                <a:cubicBezTo>
                  <a:pt x="1101181" y="107045"/>
                  <a:pt x="1048514" y="73074"/>
                  <a:pt x="1090291" y="120073"/>
                </a:cubicBezTo>
                <a:cubicBezTo>
                  <a:pt x="1118266" y="151545"/>
                  <a:pt x="1146214" y="167265"/>
                  <a:pt x="1164182" y="203200"/>
                </a:cubicBezTo>
                <a:cubicBezTo>
                  <a:pt x="1168536" y="211908"/>
                  <a:pt x="1170340" y="221673"/>
                  <a:pt x="1173419" y="230910"/>
                </a:cubicBezTo>
                <a:cubicBezTo>
                  <a:pt x="1170340" y="274013"/>
                  <a:pt x="1174663" y="318296"/>
                  <a:pt x="1164182" y="360219"/>
                </a:cubicBezTo>
                <a:cubicBezTo>
                  <a:pt x="1159243" y="379974"/>
                  <a:pt x="1096682" y="387015"/>
                  <a:pt x="1090291" y="387928"/>
                </a:cubicBezTo>
                <a:cubicBezTo>
                  <a:pt x="1023246" y="397506"/>
                  <a:pt x="1016660" y="392480"/>
                  <a:pt x="960982" y="406400"/>
                </a:cubicBezTo>
                <a:cubicBezTo>
                  <a:pt x="951537" y="408761"/>
                  <a:pt x="941784" y="410909"/>
                  <a:pt x="933273" y="415637"/>
                </a:cubicBezTo>
                <a:cubicBezTo>
                  <a:pt x="913866" y="426419"/>
                  <a:pt x="898917" y="445561"/>
                  <a:pt x="877855" y="452582"/>
                </a:cubicBezTo>
                <a:cubicBezTo>
                  <a:pt x="808207" y="475800"/>
                  <a:pt x="894057" y="444481"/>
                  <a:pt x="822437" y="480291"/>
                </a:cubicBezTo>
                <a:cubicBezTo>
                  <a:pt x="813729" y="484645"/>
                  <a:pt x="803436" y="485174"/>
                  <a:pt x="794728" y="489528"/>
                </a:cubicBezTo>
                <a:cubicBezTo>
                  <a:pt x="784799" y="494492"/>
                  <a:pt x="776657" y="502493"/>
                  <a:pt x="767019" y="508000"/>
                </a:cubicBezTo>
                <a:cubicBezTo>
                  <a:pt x="755064" y="514831"/>
                  <a:pt x="742109" y="519786"/>
                  <a:pt x="730073" y="526473"/>
                </a:cubicBezTo>
                <a:cubicBezTo>
                  <a:pt x="714380" y="535191"/>
                  <a:pt x="699115" y="544667"/>
                  <a:pt x="683891" y="554182"/>
                </a:cubicBezTo>
                <a:cubicBezTo>
                  <a:pt x="674478" y="560065"/>
                  <a:pt x="666326" y="568146"/>
                  <a:pt x="656182" y="572655"/>
                </a:cubicBezTo>
                <a:cubicBezTo>
                  <a:pt x="656172" y="572660"/>
                  <a:pt x="586915" y="595744"/>
                  <a:pt x="573055" y="600364"/>
                </a:cubicBezTo>
                <a:cubicBezTo>
                  <a:pt x="537366" y="612260"/>
                  <a:pt x="543745" y="611406"/>
                  <a:pt x="499164" y="618837"/>
                </a:cubicBezTo>
                <a:cubicBezTo>
                  <a:pt x="496127" y="619343"/>
                  <a:pt x="493007" y="618837"/>
                  <a:pt x="489928" y="618837"/>
                </a:cubicBezTo>
              </a:path>
            </a:pathLst>
          </a:custGeom>
          <a:noFill/>
          <a:ln w="41275" cap="flat" cmpd="sng">
            <a:solidFill>
              <a:srgbClr val="F4A06D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8" name="Google Shape;558;p30" descr="Sprite sheet de Bernard (El día del tentáculo)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2723" y="4345304"/>
            <a:ext cx="4511964" cy="183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"/>
          <p:cNvGrpSpPr/>
          <p:nvPr/>
        </p:nvGrpSpPr>
        <p:grpSpPr>
          <a:xfrm>
            <a:off x="1064963" y="2471464"/>
            <a:ext cx="10360240" cy="4043628"/>
            <a:chOff x="360363" y="1376280"/>
            <a:chExt cx="7993524" cy="4043628"/>
          </a:xfrm>
        </p:grpSpPr>
        <p:sp>
          <p:nvSpPr>
            <p:cNvPr id="254" name="Google Shape;254;p3"/>
            <p:cNvSpPr txBox="1"/>
            <p:nvPr/>
          </p:nvSpPr>
          <p:spPr>
            <a:xfrm>
              <a:off x="360363" y="1376280"/>
              <a:ext cx="7993524" cy="15301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 feedback visual es útil cuando se quiere informar al usuario del resultado de una operación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158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 los casos en los cuales la operación no es completada correctamente, una  animación funcional indica donde está el error</a:t>
              </a:r>
              <a:endParaRPr/>
            </a:p>
          </p:txBody>
        </p:sp>
        <p:pic>
          <p:nvPicPr>
            <p:cNvPr id="255" name="Google Shape;25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73013" y="4453132"/>
              <a:ext cx="1768224" cy="9667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3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Importancia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1"/>
          <p:cNvSpPr txBox="1"/>
          <p:nvPr/>
        </p:nvSpPr>
        <p:spPr>
          <a:xfrm>
            <a:off x="1884364" y="1344989"/>
            <a:ext cx="82314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1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Sprite sheet: Resultado</a:t>
            </a:r>
            <a:endParaRPr/>
          </a:p>
        </p:txBody>
      </p:sp>
      <p:sp>
        <p:nvSpPr>
          <p:cNvPr id="566" name="Google Shape;566;p31"/>
          <p:cNvSpPr txBox="1">
            <a:spLocks noGrp="1"/>
          </p:cNvSpPr>
          <p:nvPr>
            <p:ph type="body" idx="1"/>
          </p:nvPr>
        </p:nvSpPr>
        <p:spPr>
          <a:xfrm>
            <a:off x="909986" y="2658918"/>
            <a:ext cx="10372028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Resultado final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https://codepen.io/manz/pen/ByEyda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Post referencia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https://www.emezeta.com/articulos/animar-personajes-con-animaciones-css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30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2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TODO</a:t>
            </a:r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Callback de animaciones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Parallax scrolling</a:t>
            </a:r>
            <a:endParaRPr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SVG animations</a:t>
            </a:r>
            <a:endParaRPr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31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4"/>
          <p:cNvGrpSpPr/>
          <p:nvPr/>
        </p:nvGrpSpPr>
        <p:grpSpPr>
          <a:xfrm>
            <a:off x="1154954" y="2689062"/>
            <a:ext cx="9906000" cy="4168938"/>
            <a:chOff x="367503" y="1522468"/>
            <a:chExt cx="8231434" cy="4168938"/>
          </a:xfrm>
        </p:grpSpPr>
        <p:pic>
          <p:nvPicPr>
            <p:cNvPr id="263" name="Google Shape;263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57364" y="4082109"/>
              <a:ext cx="1851711" cy="1609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4"/>
            <p:cNvSpPr txBox="1"/>
            <p:nvPr/>
          </p:nvSpPr>
          <p:spPr>
            <a:xfrm>
              <a:off x="367503" y="1522468"/>
              <a:ext cx="8231434" cy="1105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Los usuarios quieren conocer el estado del sistema en cualquier momento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158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 apps no deben hacer que el usuario deba adivinar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158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pueden usar animaciones para indicar que está pasando mediante feedback visual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EF038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4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Importancia</a:t>
            </a:r>
            <a:endParaRPr/>
          </a:p>
        </p:txBody>
      </p:sp>
      <p:sp>
        <p:nvSpPr>
          <p:cNvPr id="266" name="Google Shape;266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4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BED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5"/>
          <p:cNvGrpSpPr/>
          <p:nvPr/>
        </p:nvGrpSpPr>
        <p:grpSpPr>
          <a:xfrm>
            <a:off x="1459309" y="3025794"/>
            <a:ext cx="9273382" cy="3001986"/>
            <a:chOff x="341066" y="4219781"/>
            <a:chExt cx="8231434" cy="3001986"/>
          </a:xfrm>
        </p:grpSpPr>
        <p:sp>
          <p:nvSpPr>
            <p:cNvPr id="273" name="Google Shape;273;p5"/>
            <p:cNvSpPr txBox="1"/>
            <p:nvPr/>
          </p:nvSpPr>
          <p:spPr>
            <a:xfrm>
              <a:off x="341066" y="4219781"/>
              <a:ext cx="8231434" cy="11056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Atraer la atención del Usuario o guiar al usuario</a:t>
              </a:r>
              <a:endParaRPr sz="2000">
                <a:solidFill>
                  <a:srgbClr val="EF038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12759" y="6042300"/>
              <a:ext cx="1048064" cy="11794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5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Importancia</a:t>
            </a:r>
            <a:endParaRPr/>
          </a:p>
        </p:txBody>
      </p:sp>
      <p:sp>
        <p:nvSpPr>
          <p:cNvPr id="276" name="Google Shape;276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5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"/>
          <p:cNvSpPr txBox="1"/>
          <p:nvPr/>
        </p:nvSpPr>
        <p:spPr>
          <a:xfrm>
            <a:off x="1154954" y="2393702"/>
            <a:ext cx="9581225" cy="234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Mejoran la UX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Proveen de feedback visual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Guían al Usuario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Cuentan una historia</a:t>
            </a:r>
            <a:endParaRPr sz="2000">
              <a:solidFill>
                <a:srgbClr val="EF03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6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Importancia</a:t>
            </a:r>
            <a:endParaRPr/>
          </a:p>
        </p:txBody>
      </p:sp>
      <p:sp>
        <p:nvSpPr>
          <p:cNvPr id="284" name="Google Shape;284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6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p6"/>
          <p:cNvGrpSpPr/>
          <p:nvPr/>
        </p:nvGrpSpPr>
        <p:grpSpPr>
          <a:xfrm>
            <a:off x="2157837" y="4603211"/>
            <a:ext cx="7857670" cy="1219178"/>
            <a:chOff x="633837" y="4149493"/>
            <a:chExt cx="7857670" cy="1219178"/>
          </a:xfrm>
        </p:grpSpPr>
        <p:sp>
          <p:nvSpPr>
            <p:cNvPr id="286" name="Google Shape;286;p6"/>
            <p:cNvSpPr txBox="1"/>
            <p:nvPr/>
          </p:nvSpPr>
          <p:spPr>
            <a:xfrm>
              <a:off x="633837" y="4149493"/>
              <a:ext cx="72495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 animaciones </a:t>
              </a: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siempre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deben tener un propósito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7" name="Google Shape;287;p6" descr="Warni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77107" y="4454271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6"/>
            <p:cNvSpPr txBox="1"/>
            <p:nvPr/>
          </p:nvSpPr>
          <p:spPr>
            <a:xfrm>
              <a:off x="633837" y="4711416"/>
              <a:ext cx="72495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Pueden pasar de ser útiles y vistosas a </a:t>
              </a: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molestas y distractoras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6"/>
          <p:cNvSpPr txBox="1"/>
          <p:nvPr/>
        </p:nvSpPr>
        <p:spPr>
          <a:xfrm>
            <a:off x="2157837" y="5727056"/>
            <a:ext cx="6601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Tener en cuenta el espera para que el componente esté listo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Tipos de animaciones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7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Procedurales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Keyframe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Keyframe basadas en spritesheets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Basadas en modelos de comportamiento físico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7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9487" y="3608466"/>
            <a:ext cx="1846156" cy="184615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procedurales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8"/>
          <p:cNvSpPr txBox="1">
            <a:spLocks noGrp="1"/>
          </p:cNvSpPr>
          <p:nvPr>
            <p:ph type="body" idx="1"/>
          </p:nvPr>
        </p:nvSpPr>
        <p:spPr>
          <a:xfrm>
            <a:off x="1154954" y="2506662"/>
            <a:ext cx="1020769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posición y orientación de los elementos animados se actualizan por código evaluando un función o rutina…</a:t>
            </a:r>
            <a:endParaRPr/>
          </a:p>
        </p:txBody>
      </p:sp>
      <p:sp>
        <p:nvSpPr>
          <p:cNvPr id="306" name="Google Shape;306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8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5048814" y="3348879"/>
            <a:ext cx="5145207" cy="66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0F0E"/>
              </a:buClr>
              <a:buSzPts val="17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animar la aguja segundero de un reloj?</a:t>
            </a:r>
            <a:endParaRPr/>
          </a:p>
        </p:txBody>
      </p:sp>
      <p:pic>
        <p:nvPicPr>
          <p:cNvPr id="308" name="Google Shape;308;p8"/>
          <p:cNvPicPr preferRelativeResize="0"/>
          <p:nvPr/>
        </p:nvPicPr>
        <p:blipFill rotWithShape="1">
          <a:blip r:embed="rId4">
            <a:alphaModFix/>
          </a:blip>
          <a:srcRect l="3808" t="13009" r="4505" b="11300"/>
          <a:stretch/>
        </p:blipFill>
        <p:spPr>
          <a:xfrm>
            <a:off x="4400323" y="3946884"/>
            <a:ext cx="6442190" cy="18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831" y="2914254"/>
            <a:ext cx="445668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9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Animaciones procedurales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9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9"/>
          <p:cNvSpPr txBox="1"/>
          <p:nvPr/>
        </p:nvSpPr>
        <p:spPr>
          <a:xfrm>
            <a:off x="5506045" y="3338617"/>
            <a:ext cx="4694396" cy="66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40F0E"/>
              </a:buClr>
              <a:buSzPts val="17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animar el rebote de una pelota?</a:t>
            </a:r>
            <a:endParaRPr/>
          </a:p>
        </p:txBody>
      </p:sp>
      <p:pic>
        <p:nvPicPr>
          <p:cNvPr id="318" name="Google Shape;31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7082" y="3693086"/>
            <a:ext cx="6772323" cy="299293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9"/>
          <p:cNvSpPr txBox="1"/>
          <p:nvPr/>
        </p:nvSpPr>
        <p:spPr>
          <a:xfrm>
            <a:off x="1154954" y="2358585"/>
            <a:ext cx="1020769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posición y orientación de los elementos animados se actualizan por código evaluando un función o rutina…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</Words>
  <Application>Microsoft Office PowerPoint</Application>
  <PresentationFormat>Panorámica</PresentationFormat>
  <Paragraphs>223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Calibri</vt:lpstr>
      <vt:lpstr>Century Gothic</vt:lpstr>
      <vt:lpstr>Arial</vt:lpstr>
      <vt:lpstr>Corbel</vt:lpstr>
      <vt:lpstr>Noto Sans Symbols</vt:lpstr>
      <vt:lpstr>Ion Boardroom</vt:lpstr>
      <vt:lpstr>Animaciones</vt:lpstr>
      <vt:lpstr>Animaciones</vt:lpstr>
      <vt:lpstr>Importancia</vt:lpstr>
      <vt:lpstr>Importancia</vt:lpstr>
      <vt:lpstr>Importancia</vt:lpstr>
      <vt:lpstr>Importancia</vt:lpstr>
      <vt:lpstr>Tipos de animaciones</vt:lpstr>
      <vt:lpstr>Animaciones procedurales</vt:lpstr>
      <vt:lpstr>Animaciones procedurales</vt:lpstr>
      <vt:lpstr>Keyframe clásico (spritesheet)</vt:lpstr>
      <vt:lpstr>Animaciones Keyframe</vt:lpstr>
      <vt:lpstr>Animaciones Keyframe</vt:lpstr>
      <vt:lpstr>Animaciones Keyframe</vt:lpstr>
      <vt:lpstr>¿Con qué vamos a trabajar?</vt:lpstr>
      <vt:lpstr>Transiciones y Animaciones </vt:lpstr>
      <vt:lpstr>Transiciones</vt:lpstr>
      <vt:lpstr>Transiciones</vt:lpstr>
      <vt:lpstr>Animaciones</vt:lpstr>
      <vt:lpstr>Presentación de PowerPoint</vt:lpstr>
      <vt:lpstr>Presentación de PowerPoint</vt:lpstr>
      <vt:lpstr>Presentación de PowerPoint</vt:lpstr>
      <vt:lpstr>Animaciones vs Transiciones</vt:lpstr>
      <vt:lpstr>Animaciones Keyframe usando sprite sheet </vt:lpstr>
      <vt:lpstr>Ejemplo: Sprite 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Sprite sheet: Resultado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Animaciones</dc:title>
  <dc:creator>Marcos Lazo</dc:creator>
  <cp:lastModifiedBy>Jorge Hernandez Gauna</cp:lastModifiedBy>
  <cp:revision>1</cp:revision>
  <dcterms:modified xsi:type="dcterms:W3CDTF">2022-08-30T19:31:49Z</dcterms:modified>
</cp:coreProperties>
</file>